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9" r:id="rId5"/>
    <p:sldId id="258" r:id="rId6"/>
    <p:sldId id="260" r:id="rId7"/>
    <p:sldId id="263" r:id="rId8"/>
    <p:sldId id="266" r:id="rId9"/>
    <p:sldId id="267" r:id="rId10"/>
    <p:sldId id="262" r:id="rId1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9" autoAdjust="0"/>
    <p:restoredTop sz="94660"/>
  </p:normalViewPr>
  <p:slideViewPr>
    <p:cSldViewPr snapToGrid="0">
      <p:cViewPr varScale="1">
        <p:scale>
          <a:sx n="53" d="100"/>
          <a:sy n="53" d="100"/>
        </p:scale>
        <p:origin x="3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C1A8-6E9F-4EF9-8649-65D8532A609F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A8D68-CCCA-4070-BB90-8C051BE99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2631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C1A8-6E9F-4EF9-8649-65D8532A609F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A8D68-CCCA-4070-BB90-8C051BE99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3295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C1A8-6E9F-4EF9-8649-65D8532A609F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A8D68-CCCA-4070-BB90-8C051BE99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231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C1A8-6E9F-4EF9-8649-65D8532A609F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A8D68-CCCA-4070-BB90-8C051BE99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1078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C1A8-6E9F-4EF9-8649-65D8532A609F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A8D68-CCCA-4070-BB90-8C051BE99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1715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C1A8-6E9F-4EF9-8649-65D8532A609F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A8D68-CCCA-4070-BB90-8C051BE99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9855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C1A8-6E9F-4EF9-8649-65D8532A609F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A8D68-CCCA-4070-BB90-8C051BE99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920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C1A8-6E9F-4EF9-8649-65D8532A609F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A8D68-CCCA-4070-BB90-8C051BE99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0158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C1A8-6E9F-4EF9-8649-65D8532A609F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A8D68-CCCA-4070-BB90-8C051BE99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6525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C1A8-6E9F-4EF9-8649-65D8532A609F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A8D68-CCCA-4070-BB90-8C051BE99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6446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C1A8-6E9F-4EF9-8649-65D8532A609F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A8D68-CCCA-4070-BB90-8C051BE99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019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C1A8-6E9F-4EF9-8649-65D8532A609F}" type="datetimeFigureOut">
              <a:rPr lang="it-IT" smtClean="0"/>
              <a:t>27/03/2023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A8D68-CCCA-4070-BB90-8C051BE99C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172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baraldini@hot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432558" y="1265795"/>
            <a:ext cx="9398925" cy="999246"/>
          </a:xfrm>
        </p:spPr>
        <p:txBody>
          <a:bodyPr>
            <a:normAutofit fontScale="90000"/>
          </a:bodyPr>
          <a:lstStyle/>
          <a:p>
            <a:pPr algn="l"/>
            <a:r>
              <a:rPr lang="it-IT" dirty="0">
                <a:solidFill>
                  <a:srgbClr val="0070C0"/>
                </a:solidFill>
                <a:latin typeface="Monotype Corsiva" panose="03010101010201010101" pitchFamily="66" charset="0"/>
              </a:rPr>
              <a:t>2° TROFEO RONDINE DI MARE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473273" y="6309026"/>
            <a:ext cx="7703127" cy="471198"/>
          </a:xfrm>
        </p:spPr>
        <p:txBody>
          <a:bodyPr/>
          <a:lstStyle/>
          <a:p>
            <a:r>
              <a:rPr lang="it-IT" dirty="0">
                <a:latin typeface="Monotype Corsiva" panose="03010101010201010101" pitchFamily="66" charset="0"/>
              </a:rPr>
              <a:t>In collaborazione con il Circolo Nautico Cervia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162" y="320833"/>
            <a:ext cx="2152075" cy="89619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5910" y="320833"/>
            <a:ext cx="2158171" cy="944962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473273" y="2231376"/>
            <a:ext cx="70839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>
                <a:solidFill>
                  <a:srgbClr val="00B0F0"/>
                </a:solidFill>
                <a:latin typeface="Monotype Corsiva" panose="03010101010201010101" pitchFamily="66" charset="0"/>
              </a:rPr>
              <a:t>Sabato 10 e domenica 11 Giugno 2023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1021" y="2922011"/>
            <a:ext cx="4041998" cy="3292125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3522438" y="502090"/>
            <a:ext cx="49856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dirty="0">
                <a:solidFill>
                  <a:srgbClr val="0070C0"/>
                </a:solidFill>
                <a:latin typeface="Monotype Corsiva" panose="03010101010201010101" pitchFamily="66" charset="0"/>
              </a:rPr>
              <a:t>Compagnia dell’altura</a:t>
            </a:r>
            <a:endParaRPr lang="it-IT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6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96671" y="2866328"/>
            <a:ext cx="1071154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800" dirty="0">
                <a:solidFill>
                  <a:srgbClr val="0070C0"/>
                </a:solidFill>
              </a:rPr>
              <a:t>Per divertirci assieme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28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800" dirty="0">
                <a:solidFill>
                  <a:srgbClr val="0070C0"/>
                </a:solidFill>
              </a:rPr>
              <a:t>Per avvicinarci al mondo delle regate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28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800" dirty="0">
                <a:solidFill>
                  <a:srgbClr val="0070C0"/>
                </a:solidFill>
              </a:rPr>
              <a:t>Perché  la sfida è nel nostro DNA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2800" dirty="0">
              <a:solidFill>
                <a:srgbClr val="0070C0"/>
              </a:solidFill>
            </a:endParaRPr>
          </a:p>
          <a:p>
            <a:endParaRPr lang="it-IT" sz="2800" dirty="0">
              <a:solidFill>
                <a:srgbClr val="0070C0"/>
              </a:solidFill>
            </a:endParaRPr>
          </a:p>
          <a:p>
            <a:endParaRPr lang="it-IT" dirty="0"/>
          </a:p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45" y="260867"/>
            <a:ext cx="2152075" cy="89619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3110" y="236481"/>
            <a:ext cx="2158171" cy="944962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1712282" y="1181443"/>
            <a:ext cx="97047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dirty="0">
                <a:solidFill>
                  <a:srgbClr val="0070C0"/>
                </a:solidFill>
              </a:rPr>
              <a:t>PERCHE’ LA RONDINE DI MARE 2023 ?</a:t>
            </a:r>
          </a:p>
        </p:txBody>
      </p:sp>
    </p:spTree>
    <p:extLst>
      <p:ext uri="{BB962C8B-B14F-4D97-AF65-F5344CB8AC3E}">
        <p14:creationId xmlns:p14="http://schemas.microsoft.com/office/powerpoint/2010/main" val="507252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45" y="260867"/>
            <a:ext cx="2152075" cy="89619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3110" y="236481"/>
            <a:ext cx="2158171" cy="944962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3764967" y="495227"/>
            <a:ext cx="51142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dirty="0">
                <a:solidFill>
                  <a:srgbClr val="0070C0"/>
                </a:solidFill>
              </a:rPr>
              <a:t>PROGRAMMA 2023</a:t>
            </a:r>
          </a:p>
        </p:txBody>
      </p:sp>
      <p:sp>
        <p:nvSpPr>
          <p:cNvPr id="2" name="Rettangolo 1"/>
          <p:cNvSpPr/>
          <p:nvPr/>
        </p:nvSpPr>
        <p:spPr>
          <a:xfrm>
            <a:off x="142618" y="2285892"/>
            <a:ext cx="5602574" cy="2147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it-IT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Sabato 10 Giugno :</a:t>
            </a: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 9:00   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breafing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comandanti   </a:t>
            </a: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 9:30   composizione equipaggi</a:t>
            </a:r>
          </a:p>
          <a:p>
            <a:pPr marL="285750" indent="-285750">
              <a:lnSpc>
                <a:spcPct val="10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 10:00 sorteggio imbarcazioni</a:t>
            </a: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 10:30 consegna e armo imbarcazioni </a:t>
            </a: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 12:00 partenza della veleggiata</a:t>
            </a:r>
          </a:p>
          <a:p>
            <a:pPr marL="285750" indent="-285750">
              <a:lnSpc>
                <a:spcPct val="10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 20:00 cena di gala al Circolo Nautico Cervia </a:t>
            </a:r>
            <a:endParaRPr lang="it-I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5745192" y="2216881"/>
            <a:ext cx="5865963" cy="2147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0"/>
              </a:spcAft>
            </a:pPr>
            <a:r>
              <a:rPr lang="it-IT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Domenica 11 Giugno: </a:t>
            </a: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 9:00 </a:t>
            </a:r>
            <a:r>
              <a:rPr lang="it-IT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breafing</a:t>
            </a: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comandanti</a:t>
            </a: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 9:30 sorteggio imbarcazioni  </a:t>
            </a: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 10:00 armo imbarcazioni</a:t>
            </a:r>
          </a:p>
          <a:p>
            <a:pPr marL="285750" indent="-285750">
              <a:lnSpc>
                <a:spcPct val="10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 11:30 partenza della veleggiata </a:t>
            </a: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6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Ore 17:00 Pasta party e premiazione nel giardino del Circolo Nautico Cervia </a:t>
            </a:r>
            <a:endParaRPr lang="it-I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605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32421" y="1165308"/>
            <a:ext cx="8504289" cy="717654"/>
          </a:xfrm>
        </p:spPr>
        <p:txBody>
          <a:bodyPr/>
          <a:lstStyle/>
          <a:p>
            <a:r>
              <a:rPr lang="it-IT" dirty="0">
                <a:solidFill>
                  <a:srgbClr val="0070C0"/>
                </a:solidFill>
                <a:latin typeface="+mn-lt"/>
              </a:rPr>
              <a:t>LA FORMULA DELLA COMPETIZIONE 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32930" y="2353350"/>
            <a:ext cx="11428963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>
                <a:solidFill>
                  <a:srgbClr val="0070C0"/>
                </a:solidFill>
              </a:rPr>
              <a:t>Veleggiata a vele bianche in flotta monotipo con 5 imbarcazioni </a:t>
            </a:r>
            <a:r>
              <a:rPr lang="it-IT" sz="2400" dirty="0" err="1">
                <a:solidFill>
                  <a:srgbClr val="0070C0"/>
                </a:solidFill>
              </a:rPr>
              <a:t>Meteor</a:t>
            </a:r>
            <a:r>
              <a:rPr lang="it-IT" sz="2400" dirty="0">
                <a:solidFill>
                  <a:srgbClr val="0070C0"/>
                </a:solidFill>
              </a:rPr>
              <a:t> , 2 giorni di gara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>
                <a:solidFill>
                  <a:srgbClr val="0070C0"/>
                </a:solidFill>
              </a:rPr>
              <a:t>1 comandante + 3 persone di equipaggio su ogni imbarcazione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>
                <a:solidFill>
                  <a:srgbClr val="0070C0"/>
                </a:solidFill>
              </a:rPr>
              <a:t>Barche assegnate a sorteggio ogni giorno di gara </a:t>
            </a:r>
          </a:p>
          <a:p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>
                <a:solidFill>
                  <a:srgbClr val="0070C0"/>
                </a:solidFill>
              </a:rPr>
              <a:t>Percorso a bastone , 5 prove ogni giorno (gara valida con almeno 3 prove disputate)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>
                <a:solidFill>
                  <a:srgbClr val="0070C0"/>
                </a:solidFill>
              </a:rPr>
              <a:t>Base a terra : Circolo nautico Cervia Amici della Vela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400" dirty="0">
                <a:solidFill>
                  <a:srgbClr val="0070C0"/>
                </a:solidFill>
              </a:rPr>
              <a:t>Campo di regata : nelle acque antistanti Milano Marittima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45" y="260867"/>
            <a:ext cx="2152075" cy="89619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3110" y="236481"/>
            <a:ext cx="2158171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13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13184" y="271819"/>
            <a:ext cx="10935477" cy="1041305"/>
          </a:xfrm>
        </p:spPr>
        <p:txBody>
          <a:bodyPr>
            <a:normAutofit/>
          </a:bodyPr>
          <a:lstStyle/>
          <a:p>
            <a:r>
              <a:rPr lang="it-IT" sz="6600" dirty="0">
                <a:solidFill>
                  <a:srgbClr val="C00000"/>
                </a:solidFill>
                <a:latin typeface="Arial Black" panose="020B0A04020102020204" pitchFamily="34" charset="0"/>
              </a:rPr>
              <a:t>LA BARCA : IL METEOR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42" y="2170826"/>
            <a:ext cx="3914290" cy="391429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183" y="1313124"/>
            <a:ext cx="5469780" cy="528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125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24608" y="1030690"/>
            <a:ext cx="7188502" cy="827665"/>
          </a:xfrm>
        </p:spPr>
        <p:txBody>
          <a:bodyPr>
            <a:normAutofit fontScale="90000"/>
          </a:bodyPr>
          <a:lstStyle/>
          <a:p>
            <a:r>
              <a:rPr lang="it-IT" dirty="0">
                <a:solidFill>
                  <a:srgbClr val="0070C0"/>
                </a:solidFill>
              </a:rPr>
              <a:t>L’ ASSISTENZA A TERRA E IN MARE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03381" y="2585534"/>
            <a:ext cx="10515600" cy="3832519"/>
          </a:xfrm>
        </p:spPr>
        <p:txBody>
          <a:bodyPr/>
          <a:lstStyle/>
          <a:p>
            <a:r>
              <a:rPr lang="it-IT" dirty="0">
                <a:solidFill>
                  <a:srgbClr val="0070C0"/>
                </a:solidFill>
              </a:rPr>
              <a:t>Briefing alla mattina ogni giorno di gara</a:t>
            </a:r>
          </a:p>
          <a:p>
            <a:r>
              <a:rPr lang="it-IT" dirty="0">
                <a:solidFill>
                  <a:srgbClr val="0070C0"/>
                </a:solidFill>
              </a:rPr>
              <a:t>Assistenza tecnica per armo e disarmo imbarcazioni</a:t>
            </a:r>
          </a:p>
          <a:p>
            <a:r>
              <a:rPr lang="it-IT" dirty="0">
                <a:solidFill>
                  <a:srgbClr val="0070C0"/>
                </a:solidFill>
              </a:rPr>
              <a:t>Dotazione radio VHF per ogni imbarcazione</a:t>
            </a:r>
          </a:p>
          <a:p>
            <a:r>
              <a:rPr lang="it-IT" dirty="0">
                <a:solidFill>
                  <a:srgbClr val="0070C0"/>
                </a:solidFill>
              </a:rPr>
              <a:t>Gommone per assistenza in mare</a:t>
            </a:r>
          </a:p>
          <a:p>
            <a:r>
              <a:rPr lang="it-IT" dirty="0">
                <a:solidFill>
                  <a:srgbClr val="0070C0"/>
                </a:solidFill>
              </a:rPr>
              <a:t>Barca giuria messa a disposizione dalla Compagnia dell’Altura</a:t>
            </a:r>
          </a:p>
          <a:p>
            <a:r>
              <a:rPr lang="it-IT" dirty="0">
                <a:solidFill>
                  <a:srgbClr val="0070C0"/>
                </a:solidFill>
              </a:rPr>
              <a:t>Campo di regata regolamentato e protetto con regolari permessi rilasciati dalla Capitaneria di Porto di Cervia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45" y="260867"/>
            <a:ext cx="2152075" cy="89619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3110" y="236481"/>
            <a:ext cx="2158171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329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04501" y="935568"/>
            <a:ext cx="6560127" cy="865158"/>
          </a:xfrm>
        </p:spPr>
        <p:txBody>
          <a:bodyPr/>
          <a:lstStyle/>
          <a:p>
            <a:r>
              <a:rPr lang="it-IT" dirty="0">
                <a:solidFill>
                  <a:srgbClr val="0070C0"/>
                </a:solidFill>
              </a:rPr>
              <a:t>CLASSIFICHE E PREMIAZIONI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331917" y="1988310"/>
            <a:ext cx="81797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0070C0"/>
                </a:solidFill>
              </a:rPr>
              <a:t>Classifiche parziali al sabato sera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0070C0"/>
                </a:solidFill>
              </a:rPr>
              <a:t>Classifiche finali domenica al termine delle regate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0070C0"/>
                </a:solidFill>
              </a:rPr>
              <a:t>Pubblicazioni delle classifiche sul sito della Compagnia dell’Altura (e sulle maggiori testate nazionali e internazionali)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err="1">
                <a:solidFill>
                  <a:srgbClr val="0070C0"/>
                </a:solidFill>
              </a:rPr>
              <a:t>Gadgets</a:t>
            </a:r>
            <a:r>
              <a:rPr lang="it-IT" sz="2400" dirty="0">
                <a:solidFill>
                  <a:srgbClr val="0070C0"/>
                </a:solidFill>
              </a:rPr>
              <a:t> e Premi per tutti gli equipaggi  - Premiazioni durante il pasta party della domenica sera nel giardino del Circolo Nautico Cervia (in Eurovisione)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0070C0"/>
                </a:solidFill>
              </a:rPr>
              <a:t>Iscrizione del vincitore all’Albo d’oro della regata 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45" y="260867"/>
            <a:ext cx="2152075" cy="89619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3110" y="236481"/>
            <a:ext cx="2158171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39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29125" y="622711"/>
            <a:ext cx="7083985" cy="865158"/>
          </a:xfrm>
        </p:spPr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ALBO D’ORO RONDINE DI MARE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280159" y="2402378"/>
            <a:ext cx="81797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0070C0"/>
                </a:solidFill>
              </a:rPr>
              <a:t>2022 Comandante Giovannini Giorgio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0070C0"/>
                </a:solidFill>
              </a:rPr>
              <a:t>2023 ………………………………………………</a:t>
            </a:r>
          </a:p>
          <a:p>
            <a:endParaRPr lang="it-IT" sz="2400" dirty="0">
              <a:solidFill>
                <a:srgbClr val="0070C0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45" y="260867"/>
            <a:ext cx="2152075" cy="89619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3110" y="236481"/>
            <a:ext cx="2158171" cy="94496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202" y="1794294"/>
            <a:ext cx="3715994" cy="495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909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50128" y="1021833"/>
            <a:ext cx="6560127" cy="865158"/>
          </a:xfrm>
        </p:spPr>
        <p:txBody>
          <a:bodyPr/>
          <a:lstStyle/>
          <a:p>
            <a:r>
              <a:rPr lang="it-IT" dirty="0">
                <a:solidFill>
                  <a:srgbClr val="0070C0"/>
                </a:solidFill>
              </a:rPr>
              <a:t>COME ISCRIVERSI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280159" y="2402378"/>
            <a:ext cx="81797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solidFill>
                  <a:srgbClr val="0070C0"/>
                </a:solidFill>
              </a:rPr>
              <a:t>Contattare via mail Marco Baraldini o Alessandra </a:t>
            </a:r>
            <a:r>
              <a:rPr lang="it-IT" sz="2400" dirty="0" err="1">
                <a:solidFill>
                  <a:srgbClr val="0070C0"/>
                </a:solidFill>
              </a:rPr>
              <a:t>Strocchi</a:t>
            </a:r>
            <a:r>
              <a:rPr lang="it-IT" sz="2400" dirty="0">
                <a:solidFill>
                  <a:srgbClr val="0070C0"/>
                </a:solidFill>
              </a:rPr>
              <a:t> : </a:t>
            </a:r>
          </a:p>
          <a:p>
            <a:endParaRPr lang="it-IT" sz="2400" dirty="0">
              <a:solidFill>
                <a:srgbClr val="0070C0"/>
              </a:solidFill>
            </a:endParaRPr>
          </a:p>
          <a:p>
            <a:r>
              <a:rPr lang="it-IT" sz="2400" dirty="0">
                <a:solidFill>
                  <a:srgbClr val="0070C0"/>
                </a:solidFill>
                <a:hlinkClick r:id="rId2"/>
              </a:rPr>
              <a:t>mbaraldini@hotmail.com</a:t>
            </a:r>
            <a:endParaRPr lang="it-IT" sz="2400" dirty="0">
              <a:solidFill>
                <a:srgbClr val="0070C0"/>
              </a:solidFill>
            </a:endParaRPr>
          </a:p>
          <a:p>
            <a:r>
              <a:rPr lang="it-IT" sz="2400" dirty="0">
                <a:solidFill>
                  <a:srgbClr val="0070C0"/>
                </a:solidFill>
              </a:rPr>
              <a:t>alessandrastrocchi@gmail.com   </a:t>
            </a:r>
          </a:p>
          <a:p>
            <a:endParaRPr lang="it-IT" sz="2400" dirty="0">
              <a:solidFill>
                <a:srgbClr val="0070C0"/>
              </a:solidFill>
            </a:endParaRPr>
          </a:p>
          <a:p>
            <a:r>
              <a:rPr lang="it-IT" sz="2400" dirty="0">
                <a:solidFill>
                  <a:srgbClr val="0070C0"/>
                </a:solidFill>
              </a:rPr>
              <a:t>Termine ultimo iscrizioni 14 maggio 2023</a:t>
            </a:r>
          </a:p>
          <a:p>
            <a:endParaRPr lang="it-IT" sz="2400" dirty="0">
              <a:solidFill>
                <a:srgbClr val="0070C0"/>
              </a:solidFill>
            </a:endParaRPr>
          </a:p>
          <a:p>
            <a:r>
              <a:rPr lang="it-IT" sz="2400" dirty="0">
                <a:solidFill>
                  <a:srgbClr val="0070C0"/>
                </a:solidFill>
              </a:rPr>
              <a:t>Attenzione :  iscrizione valida solo dopo bonifico i posti sono limitati, non possiamo accettare più di 20 partecipanti</a:t>
            </a:r>
          </a:p>
          <a:p>
            <a:endParaRPr lang="it-IT" sz="2400" dirty="0">
              <a:solidFill>
                <a:srgbClr val="0070C0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5" y="260867"/>
            <a:ext cx="2152075" cy="89619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3110" y="236481"/>
            <a:ext cx="2158171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28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00813" y="236481"/>
            <a:ext cx="6967503" cy="1702928"/>
          </a:xfrm>
        </p:spPr>
        <p:txBody>
          <a:bodyPr>
            <a:noAutofit/>
          </a:bodyPr>
          <a:lstStyle/>
          <a:p>
            <a:r>
              <a:rPr lang="it-IT" sz="6000" dirty="0">
                <a:solidFill>
                  <a:srgbClr val="C00000"/>
                </a:solidFill>
                <a:latin typeface="Monotype Corsiva" panose="03010101010201010101" pitchFamily="66" charset="0"/>
              </a:rPr>
              <a:t>   </a:t>
            </a:r>
            <a:r>
              <a:rPr lang="it-IT" sz="4000" dirty="0">
                <a:solidFill>
                  <a:srgbClr val="C00000"/>
                </a:solidFill>
                <a:latin typeface="Monotype Corsiva" panose="03010101010201010101" pitchFamily="66" charset="0"/>
              </a:rPr>
              <a:t>BUON DIVERTIMENTO …..</a:t>
            </a:r>
            <a:br>
              <a:rPr lang="it-IT" sz="4000" dirty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it-IT" sz="4000" dirty="0">
                <a:solidFill>
                  <a:srgbClr val="C00000"/>
                </a:solidFill>
                <a:latin typeface="Monotype Corsiva" panose="03010101010201010101" pitchFamily="66" charset="0"/>
              </a:rPr>
              <a:t>E CHE VINCA IL MIGLIORE !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45" y="260867"/>
            <a:ext cx="2152075" cy="89619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3110" y="236481"/>
            <a:ext cx="2158171" cy="94496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11" y="2096218"/>
            <a:ext cx="5040702" cy="3780527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8498" y="1939409"/>
            <a:ext cx="3331953" cy="444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8499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386</Words>
  <Application>Microsoft Office PowerPoint</Application>
  <PresentationFormat>Widescreen</PresentationFormat>
  <Paragraphs>70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Monotype Corsiva</vt:lpstr>
      <vt:lpstr>Wingdings</vt:lpstr>
      <vt:lpstr>Tema di Office</vt:lpstr>
      <vt:lpstr>2° TROFEO RONDINE DI MARE</vt:lpstr>
      <vt:lpstr>Presentazione standard di PowerPoint</vt:lpstr>
      <vt:lpstr>Presentazione standard di PowerPoint</vt:lpstr>
      <vt:lpstr>LA FORMULA DELLA COMPETIZIONE </vt:lpstr>
      <vt:lpstr>LA BARCA : IL METEOR</vt:lpstr>
      <vt:lpstr>L’ ASSISTENZA A TERRA E IN MARE</vt:lpstr>
      <vt:lpstr>CLASSIFICHE E PREMIAZIONI</vt:lpstr>
      <vt:lpstr>ALBO D’ORO RONDINE DI MARE</vt:lpstr>
      <vt:lpstr>COME ISCRIVERSI</vt:lpstr>
      <vt:lpstr>   BUON DIVERTIMENTO ….. E CHE VINCA IL MIGLIORE !</vt:lpstr>
    </vt:vector>
  </TitlesOfParts>
  <Company>Ferrari S.p.A.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1° TROFEO RONDINE DI MARE</dc:title>
  <dc:creator>Baraldini, Marco</dc:creator>
  <cp:lastModifiedBy>Casella Antonella</cp:lastModifiedBy>
  <cp:revision>47</cp:revision>
  <dcterms:created xsi:type="dcterms:W3CDTF">2022-03-28T08:39:36Z</dcterms:created>
  <dcterms:modified xsi:type="dcterms:W3CDTF">2023-03-27T12:48:46Z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088a418-f430-4305-9955-63834dc14707_Enabled">
    <vt:lpwstr>true</vt:lpwstr>
  </property>
  <property fmtid="{D5CDD505-2E9C-101B-9397-08002B2CF9AE}" pid="3" name="MSIP_Label_5088a418-f430-4305-9955-63834dc14707_SetDate">
    <vt:lpwstr>2023-03-13T21:09:06Z</vt:lpwstr>
  </property>
  <property fmtid="{D5CDD505-2E9C-101B-9397-08002B2CF9AE}" pid="4" name="MSIP_Label_5088a418-f430-4305-9955-63834dc14707_Method">
    <vt:lpwstr>Privileged</vt:lpwstr>
  </property>
  <property fmtid="{D5CDD505-2E9C-101B-9397-08002B2CF9AE}" pid="5" name="MSIP_Label_5088a418-f430-4305-9955-63834dc14707_Name">
    <vt:lpwstr>General Business</vt:lpwstr>
  </property>
  <property fmtid="{D5CDD505-2E9C-101B-9397-08002B2CF9AE}" pid="6" name="MSIP_Label_5088a418-f430-4305-9955-63834dc14707_SiteId">
    <vt:lpwstr>51cc9718-2c01-4a5b-b258-5399ebafc611</vt:lpwstr>
  </property>
  <property fmtid="{D5CDD505-2E9C-101B-9397-08002B2CF9AE}" pid="7" name="MSIP_Label_5088a418-f430-4305-9955-63834dc14707_ActionId">
    <vt:lpwstr>a297bc6f-f6ef-457b-bc5d-adc0a9c52aa2</vt:lpwstr>
  </property>
  <property fmtid="{D5CDD505-2E9C-101B-9397-08002B2CF9AE}" pid="8" name="MSIP_Label_5088a418-f430-4305-9955-63834dc14707_ContentBits">
    <vt:lpwstr>0</vt:lpwstr>
  </property>
</Properties>
</file>